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4" r:id="rId2"/>
    <p:sldId id="258" r:id="rId3"/>
    <p:sldId id="259" r:id="rId4"/>
    <p:sldId id="275" r:id="rId5"/>
    <p:sldId id="277" r:id="rId6"/>
    <p:sldId id="278" r:id="rId7"/>
    <p:sldId id="269" r:id="rId8"/>
    <p:sldId id="282" r:id="rId9"/>
    <p:sldId id="283" r:id="rId10"/>
    <p:sldId id="284" r:id="rId11"/>
    <p:sldId id="285" r:id="rId12"/>
    <p:sldId id="279" r:id="rId13"/>
    <p:sldId id="287" r:id="rId14"/>
    <p:sldId id="288" r:id="rId15"/>
    <p:sldId id="289" r:id="rId16"/>
    <p:sldId id="290" r:id="rId17"/>
    <p:sldId id="266" r:id="rId18"/>
    <p:sldId id="268" r:id="rId19"/>
    <p:sldId id="273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7" d="100"/>
          <a:sy n="67" d="100"/>
        </p:scale>
        <p:origin x="-147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image" Target="../media/image1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E9979C-2939-4E63-A45D-2D4E180C0679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30DC2C-8AC6-4B3E-88E3-82E236B4951B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Express, excel, </a:t>
          </a:r>
          <a:r>
            <a:rPr lang="kk-KZ" b="1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yandex</a:t>
          </a:r>
        </a:p>
      </dgm:t>
    </dgm:pt>
    <dgm:pt modelId="{28A73825-26C1-4744-9847-59FC93C241E3}" type="parTrans" cxnId="{1194C482-8220-4966-A9BE-E33A15ABED49}">
      <dgm:prSet/>
      <dgm:spPr/>
      <dgm:t>
        <a:bodyPr/>
        <a:lstStyle/>
        <a:p>
          <a:endParaRPr lang="ru-RU"/>
        </a:p>
      </dgm:t>
    </dgm:pt>
    <dgm:pt modelId="{3FB33760-1E83-42BC-9865-B441BF3E62E2}" type="sibTrans" cxnId="{1194C482-8220-4966-A9BE-E33A15ABED49}">
      <dgm:prSet/>
      <dgm:spPr/>
      <dgm:t>
        <a:bodyPr/>
        <a:lstStyle/>
        <a:p>
          <a:endParaRPr lang="ru-RU"/>
        </a:p>
      </dgm:t>
    </dgm:pt>
    <dgm:pt modelId="{ECAFA81F-E7F2-4517-89B2-8E30D6101EDE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kk-KZ" b="1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Waikiki,Windows</a:t>
          </a:r>
          <a:r>
            <a: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endParaRPr lang="kk-KZ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World Disney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C9090D-2872-4238-B3BB-58857842C35F}" type="parTrans" cxnId="{2D0847B6-E041-4F9C-8C41-57FAD94A8084}">
      <dgm:prSet/>
      <dgm:spPr/>
      <dgm:t>
        <a:bodyPr/>
        <a:lstStyle/>
        <a:p>
          <a:endParaRPr lang="ru-RU"/>
        </a:p>
      </dgm:t>
    </dgm:pt>
    <dgm:pt modelId="{21F8B976-7B89-488A-8634-777C66CEF0F6}" type="sibTrans" cxnId="{2D0847B6-E041-4F9C-8C41-57FAD94A8084}">
      <dgm:prSet/>
      <dgm:spPr/>
      <dgm:t>
        <a:bodyPr/>
        <a:lstStyle/>
        <a:p>
          <a:endParaRPr lang="ru-RU"/>
        </a:p>
      </dgm:t>
    </dgm:pt>
    <dgm:pt modelId="{D4C9A1CD-0798-4224-9951-DE3903A2E584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Cartier, Coca </a:t>
          </a:r>
          <a:r>
            <a:rPr lang="en-US" b="1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Cola,Colgate,Calvin</a:t>
          </a:r>
          <a:r>
            <a:rPr lang="en-US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Klein</a:t>
          </a:r>
          <a:endParaRPr lang="ru-RU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B18254-E15C-42BC-BD3A-2DE35C83BCB7}" type="parTrans" cxnId="{ED4EBAF8-CFC1-49AF-9FBE-AFA3DB1BA4F3}">
      <dgm:prSet/>
      <dgm:spPr/>
      <dgm:t>
        <a:bodyPr/>
        <a:lstStyle/>
        <a:p>
          <a:endParaRPr lang="ru-RU"/>
        </a:p>
      </dgm:t>
    </dgm:pt>
    <dgm:pt modelId="{DB1C0C9F-0D2E-4346-9962-E52DCF7D6238}" type="sibTrans" cxnId="{ED4EBAF8-CFC1-49AF-9FBE-AFA3DB1BA4F3}">
      <dgm:prSet/>
      <dgm:spPr/>
      <dgm:t>
        <a:bodyPr/>
        <a:lstStyle/>
        <a:p>
          <a:endParaRPr lang="ru-RU"/>
        </a:p>
      </dgm:t>
    </dgm:pt>
    <dgm:pt modelId="{F124F6DD-8682-4D83-9A04-1A3D522C12C8}" type="pres">
      <dgm:prSet presAssocID="{44E9979C-2939-4E63-A45D-2D4E180C067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CBB8E5B-1CF8-4E72-A91F-D87E807F1C59}" type="pres">
      <dgm:prSet presAssocID="{44E9979C-2939-4E63-A45D-2D4E180C0679}" presName="Name1" presStyleCnt="0"/>
      <dgm:spPr/>
    </dgm:pt>
    <dgm:pt modelId="{51E7ADD8-AC0F-47F8-AB8F-9CA5317CB2A2}" type="pres">
      <dgm:prSet presAssocID="{44E9979C-2939-4E63-A45D-2D4E180C0679}" presName="cycle" presStyleCnt="0"/>
      <dgm:spPr/>
    </dgm:pt>
    <dgm:pt modelId="{3042B57B-8794-40D2-8D1B-DA616933EE4A}" type="pres">
      <dgm:prSet presAssocID="{44E9979C-2939-4E63-A45D-2D4E180C0679}" presName="srcNode" presStyleLbl="node1" presStyleIdx="0" presStyleCnt="3"/>
      <dgm:spPr/>
    </dgm:pt>
    <dgm:pt modelId="{B838A45B-2546-4CD2-9FC5-1875D40EA954}" type="pres">
      <dgm:prSet presAssocID="{44E9979C-2939-4E63-A45D-2D4E180C0679}" presName="conn" presStyleLbl="parChTrans1D2" presStyleIdx="0" presStyleCnt="1"/>
      <dgm:spPr/>
      <dgm:t>
        <a:bodyPr/>
        <a:lstStyle/>
        <a:p>
          <a:endParaRPr lang="ru-RU"/>
        </a:p>
      </dgm:t>
    </dgm:pt>
    <dgm:pt modelId="{020226A8-37B0-4EFE-852A-38B9D137F0F4}" type="pres">
      <dgm:prSet presAssocID="{44E9979C-2939-4E63-A45D-2D4E180C0679}" presName="extraNode" presStyleLbl="node1" presStyleIdx="0" presStyleCnt="3"/>
      <dgm:spPr/>
    </dgm:pt>
    <dgm:pt modelId="{84D60E70-C86C-4CC4-9D1E-EA9A935A1676}" type="pres">
      <dgm:prSet presAssocID="{44E9979C-2939-4E63-A45D-2D4E180C0679}" presName="dstNode" presStyleLbl="node1" presStyleIdx="0" presStyleCnt="3"/>
      <dgm:spPr/>
    </dgm:pt>
    <dgm:pt modelId="{3ED95FD9-965A-4A06-BC7A-A234AF3624BB}" type="pres">
      <dgm:prSet presAssocID="{7E30DC2C-8AC6-4B3E-88E3-82E236B4951B}" presName="text_1" presStyleLbl="node1" presStyleIdx="0" presStyleCnt="3" custScaleX="97461" custLinFactNeighborX="811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AAAF06-ABFD-41E2-A12F-FFD9515788D3}" type="pres">
      <dgm:prSet presAssocID="{7E30DC2C-8AC6-4B3E-88E3-82E236B4951B}" presName="accent_1" presStyleCnt="0"/>
      <dgm:spPr/>
    </dgm:pt>
    <dgm:pt modelId="{54FD94FA-1C0B-4F37-A3FC-5AF0C9EC34BA}" type="pres">
      <dgm:prSet presAssocID="{7E30DC2C-8AC6-4B3E-88E3-82E236B4951B}" presName="accentRepeatNode" presStyleLbl="solidFgAcc1" presStyleIdx="0" presStyleCnt="3"/>
      <dgm:spPr>
        <a:blipFill rotWithShape="0">
          <a:blip xmlns:r="http://schemas.openxmlformats.org/officeDocument/2006/relationships" r:embed="rId1"/>
          <a:stretch>
            <a:fillRect l="463" t="2870" r="6262" b="2130"/>
          </a:stretch>
        </a:blipFill>
        <a:ln>
          <a:noFill/>
        </a:ln>
      </dgm:spPr>
    </dgm:pt>
    <dgm:pt modelId="{F61E6733-B60B-435B-B59D-07B549B44745}" type="pres">
      <dgm:prSet presAssocID="{ECAFA81F-E7F2-4517-89B2-8E30D6101EDE}" presName="text_2" presStyleLbl="node1" presStyleIdx="1" presStyleCnt="3" custScaleX="76965" custLinFactNeighborX="224" custLinFactNeighborY="-57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77535A-E208-447F-9F91-83133F7F7F93}" type="pres">
      <dgm:prSet presAssocID="{ECAFA81F-E7F2-4517-89B2-8E30D6101EDE}" presName="accent_2" presStyleCnt="0"/>
      <dgm:spPr/>
    </dgm:pt>
    <dgm:pt modelId="{597EF6FD-9A53-42A8-845D-210228971487}" type="pres">
      <dgm:prSet presAssocID="{ECAFA81F-E7F2-4517-89B2-8E30D6101EDE}" presName="accentRepeatNode" presStyleLbl="solidFgAcc1" presStyleIdx="1" presStyleCnt="3"/>
      <dgm:spPr>
        <a:blipFill rotWithShape="0">
          <a:blip xmlns:r="http://schemas.openxmlformats.org/officeDocument/2006/relationships" r:embed="rId2"/>
          <a:stretch>
            <a:fillRect l="463" t="2870" r="6262" b="2130"/>
          </a:stretch>
        </a:blipFill>
        <a:ln>
          <a:noFill/>
        </a:ln>
      </dgm:spPr>
    </dgm:pt>
    <dgm:pt modelId="{C40BDBAC-E829-4851-89A3-0F80E4F89D87}" type="pres">
      <dgm:prSet presAssocID="{D4C9A1CD-0798-4224-9951-DE3903A2E584}" presName="text_3" presStyleLbl="node1" presStyleIdx="2" presStyleCnt="3" custScaleX="787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E13E57-4EEE-4660-9F33-1236512F9B8C}" type="pres">
      <dgm:prSet presAssocID="{D4C9A1CD-0798-4224-9951-DE3903A2E584}" presName="accent_3" presStyleCnt="0"/>
      <dgm:spPr/>
    </dgm:pt>
    <dgm:pt modelId="{A04CE4B6-6D19-41A7-87DD-B7EFD7E1702B}" type="pres">
      <dgm:prSet presAssocID="{D4C9A1CD-0798-4224-9951-DE3903A2E584}" presName="accentRepeatNode" presStyleLbl="solidFgAcc1" presStyleIdx="2" presStyleCnt="3"/>
      <dgm:spPr>
        <a:blipFill rotWithShape="0">
          <a:blip xmlns:r="http://schemas.openxmlformats.org/officeDocument/2006/relationships" r:embed="rId3"/>
          <a:stretch>
            <a:fillRect l="463" t="2870" r="6262" b="2130"/>
          </a:stretch>
        </a:blipFill>
        <a:ln>
          <a:noFill/>
        </a:ln>
      </dgm:spPr>
    </dgm:pt>
  </dgm:ptLst>
  <dgm:cxnLst>
    <dgm:cxn modelId="{1194C482-8220-4966-A9BE-E33A15ABED49}" srcId="{44E9979C-2939-4E63-A45D-2D4E180C0679}" destId="{7E30DC2C-8AC6-4B3E-88E3-82E236B4951B}" srcOrd="0" destOrd="0" parTransId="{28A73825-26C1-4744-9847-59FC93C241E3}" sibTransId="{3FB33760-1E83-42BC-9865-B441BF3E62E2}"/>
    <dgm:cxn modelId="{154745D1-3416-4041-8ECD-F34BEE76E43D}" type="presOf" srcId="{44E9979C-2939-4E63-A45D-2D4E180C0679}" destId="{F124F6DD-8682-4D83-9A04-1A3D522C12C8}" srcOrd="0" destOrd="0" presId="urn:microsoft.com/office/officeart/2008/layout/VerticalCurvedList"/>
    <dgm:cxn modelId="{ED4EBAF8-CFC1-49AF-9FBE-AFA3DB1BA4F3}" srcId="{44E9979C-2939-4E63-A45D-2D4E180C0679}" destId="{D4C9A1CD-0798-4224-9951-DE3903A2E584}" srcOrd="2" destOrd="0" parTransId="{85B18254-E15C-42BC-BD3A-2DE35C83BCB7}" sibTransId="{DB1C0C9F-0D2E-4346-9962-E52DCF7D6238}"/>
    <dgm:cxn modelId="{2079EC51-822A-4E24-A5F1-2517D5D954D6}" type="presOf" srcId="{7E30DC2C-8AC6-4B3E-88E3-82E236B4951B}" destId="{3ED95FD9-965A-4A06-BC7A-A234AF3624BB}" srcOrd="0" destOrd="0" presId="urn:microsoft.com/office/officeart/2008/layout/VerticalCurvedList"/>
    <dgm:cxn modelId="{2CB4C4C6-29A5-4D5C-8C5F-1FF4B2E7F770}" type="presOf" srcId="{D4C9A1CD-0798-4224-9951-DE3903A2E584}" destId="{C40BDBAC-E829-4851-89A3-0F80E4F89D87}" srcOrd="0" destOrd="0" presId="urn:microsoft.com/office/officeart/2008/layout/VerticalCurvedList"/>
    <dgm:cxn modelId="{12C29125-E7F1-40C4-BD7C-744FE7EF820A}" type="presOf" srcId="{3FB33760-1E83-42BC-9865-B441BF3E62E2}" destId="{B838A45B-2546-4CD2-9FC5-1875D40EA954}" srcOrd="0" destOrd="0" presId="urn:microsoft.com/office/officeart/2008/layout/VerticalCurvedList"/>
    <dgm:cxn modelId="{C9A074B9-A5EB-41AD-8EAC-F07FE9AFD9CB}" type="presOf" srcId="{ECAFA81F-E7F2-4517-89B2-8E30D6101EDE}" destId="{F61E6733-B60B-435B-B59D-07B549B44745}" srcOrd="0" destOrd="0" presId="urn:microsoft.com/office/officeart/2008/layout/VerticalCurvedList"/>
    <dgm:cxn modelId="{2D0847B6-E041-4F9C-8C41-57FAD94A8084}" srcId="{44E9979C-2939-4E63-A45D-2D4E180C0679}" destId="{ECAFA81F-E7F2-4517-89B2-8E30D6101EDE}" srcOrd="1" destOrd="0" parTransId="{F1C9090D-2872-4238-B3BB-58857842C35F}" sibTransId="{21F8B976-7B89-488A-8634-777C66CEF0F6}"/>
    <dgm:cxn modelId="{38537EF3-B077-461D-A831-9DD9C0B44F2D}" type="presParOf" srcId="{F124F6DD-8682-4D83-9A04-1A3D522C12C8}" destId="{ACBB8E5B-1CF8-4E72-A91F-D87E807F1C59}" srcOrd="0" destOrd="0" presId="urn:microsoft.com/office/officeart/2008/layout/VerticalCurvedList"/>
    <dgm:cxn modelId="{1D11C507-6892-4C64-B9A6-8AA70C8A206E}" type="presParOf" srcId="{ACBB8E5B-1CF8-4E72-A91F-D87E807F1C59}" destId="{51E7ADD8-AC0F-47F8-AB8F-9CA5317CB2A2}" srcOrd="0" destOrd="0" presId="urn:microsoft.com/office/officeart/2008/layout/VerticalCurvedList"/>
    <dgm:cxn modelId="{6529E97F-AEC3-4B43-8620-9C6B0C882C69}" type="presParOf" srcId="{51E7ADD8-AC0F-47F8-AB8F-9CA5317CB2A2}" destId="{3042B57B-8794-40D2-8D1B-DA616933EE4A}" srcOrd="0" destOrd="0" presId="urn:microsoft.com/office/officeart/2008/layout/VerticalCurvedList"/>
    <dgm:cxn modelId="{F6D8FD68-ADB6-40C0-B10E-C61235C15ADE}" type="presParOf" srcId="{51E7ADD8-AC0F-47F8-AB8F-9CA5317CB2A2}" destId="{B838A45B-2546-4CD2-9FC5-1875D40EA954}" srcOrd="1" destOrd="0" presId="urn:microsoft.com/office/officeart/2008/layout/VerticalCurvedList"/>
    <dgm:cxn modelId="{20A2084B-AE93-4D6A-99A0-63CCE6802F3D}" type="presParOf" srcId="{51E7ADD8-AC0F-47F8-AB8F-9CA5317CB2A2}" destId="{020226A8-37B0-4EFE-852A-38B9D137F0F4}" srcOrd="2" destOrd="0" presId="urn:microsoft.com/office/officeart/2008/layout/VerticalCurvedList"/>
    <dgm:cxn modelId="{0D4BF3E6-824B-404A-85CB-4945D711D94B}" type="presParOf" srcId="{51E7ADD8-AC0F-47F8-AB8F-9CA5317CB2A2}" destId="{84D60E70-C86C-4CC4-9D1E-EA9A935A1676}" srcOrd="3" destOrd="0" presId="urn:microsoft.com/office/officeart/2008/layout/VerticalCurvedList"/>
    <dgm:cxn modelId="{39CA453E-B691-4DF2-BE6A-572D93653973}" type="presParOf" srcId="{ACBB8E5B-1CF8-4E72-A91F-D87E807F1C59}" destId="{3ED95FD9-965A-4A06-BC7A-A234AF3624BB}" srcOrd="1" destOrd="0" presId="urn:microsoft.com/office/officeart/2008/layout/VerticalCurvedList"/>
    <dgm:cxn modelId="{C6F7614F-0DDD-43D9-B039-9CF0B6344C6A}" type="presParOf" srcId="{ACBB8E5B-1CF8-4E72-A91F-D87E807F1C59}" destId="{B3AAAF06-ABFD-41E2-A12F-FFD9515788D3}" srcOrd="2" destOrd="0" presId="urn:microsoft.com/office/officeart/2008/layout/VerticalCurvedList"/>
    <dgm:cxn modelId="{FAAB5B6F-B90C-4665-A2C8-E2B28C69E356}" type="presParOf" srcId="{B3AAAF06-ABFD-41E2-A12F-FFD9515788D3}" destId="{54FD94FA-1C0B-4F37-A3FC-5AF0C9EC34BA}" srcOrd="0" destOrd="0" presId="urn:microsoft.com/office/officeart/2008/layout/VerticalCurvedList"/>
    <dgm:cxn modelId="{9ABFCA1F-46BE-4B70-A09A-0615A8A5D12A}" type="presParOf" srcId="{ACBB8E5B-1CF8-4E72-A91F-D87E807F1C59}" destId="{F61E6733-B60B-435B-B59D-07B549B44745}" srcOrd="3" destOrd="0" presId="urn:microsoft.com/office/officeart/2008/layout/VerticalCurvedList"/>
    <dgm:cxn modelId="{3931FB5E-6819-4CEA-8614-07C9C9916F6B}" type="presParOf" srcId="{ACBB8E5B-1CF8-4E72-A91F-D87E807F1C59}" destId="{DE77535A-E208-447F-9F91-83133F7F7F93}" srcOrd="4" destOrd="0" presId="urn:microsoft.com/office/officeart/2008/layout/VerticalCurvedList"/>
    <dgm:cxn modelId="{DDED9980-A00A-47F7-B863-310721DE0CBC}" type="presParOf" srcId="{DE77535A-E208-447F-9F91-83133F7F7F93}" destId="{597EF6FD-9A53-42A8-845D-210228971487}" srcOrd="0" destOrd="0" presId="urn:microsoft.com/office/officeart/2008/layout/VerticalCurvedList"/>
    <dgm:cxn modelId="{B46DADCB-D58E-42EC-B7DD-90904D071148}" type="presParOf" srcId="{ACBB8E5B-1CF8-4E72-A91F-D87E807F1C59}" destId="{C40BDBAC-E829-4851-89A3-0F80E4F89D87}" srcOrd="5" destOrd="0" presId="urn:microsoft.com/office/officeart/2008/layout/VerticalCurvedList"/>
    <dgm:cxn modelId="{DFC92986-6A7D-4314-93A1-21EB0EB19AA8}" type="presParOf" srcId="{ACBB8E5B-1CF8-4E72-A91F-D87E807F1C59}" destId="{6DE13E57-4EEE-4660-9F33-1236512F9B8C}" srcOrd="6" destOrd="0" presId="urn:microsoft.com/office/officeart/2008/layout/VerticalCurvedList"/>
    <dgm:cxn modelId="{137DC213-C22C-4D1F-A663-8C829463354E}" type="presParOf" srcId="{6DE13E57-4EEE-4660-9F33-1236512F9B8C}" destId="{A04CE4B6-6D19-41A7-87DD-B7EFD7E1702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38A45B-2546-4CD2-9FC5-1875D40EA954}">
      <dsp:nvSpPr>
        <dsp:cNvPr id="0" name=""/>
        <dsp:cNvSpPr/>
      </dsp:nvSpPr>
      <dsp:spPr>
        <a:xfrm>
          <a:off x="-6644228" y="-1021249"/>
          <a:ext cx="7948603" cy="7948603"/>
        </a:xfrm>
        <a:prstGeom prst="blockArc">
          <a:avLst>
            <a:gd name="adj1" fmla="val 18900000"/>
            <a:gd name="adj2" fmla="val 2700000"/>
            <a:gd name="adj3" fmla="val 272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D95FD9-965A-4A06-BC7A-A234AF3624BB}">
      <dsp:nvSpPr>
        <dsp:cNvPr id="0" name=""/>
        <dsp:cNvSpPr/>
      </dsp:nvSpPr>
      <dsp:spPr>
        <a:xfrm>
          <a:off x="1027085" y="590610"/>
          <a:ext cx="4829429" cy="1181220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37594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Express, excel, </a:t>
          </a:r>
          <a:r>
            <a:rPr lang="kk-KZ" sz="2400" b="1" kern="120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yandex</a:t>
          </a:r>
        </a:p>
      </dsp:txBody>
      <dsp:txXfrm>
        <a:off x="1027085" y="590610"/>
        <a:ext cx="4829429" cy="1181220"/>
      </dsp:txXfrm>
    </dsp:sp>
    <dsp:sp modelId="{54FD94FA-1C0B-4F37-A3FC-5AF0C9EC34BA}">
      <dsp:nvSpPr>
        <dsp:cNvPr id="0" name=""/>
        <dsp:cNvSpPr/>
      </dsp:nvSpPr>
      <dsp:spPr>
        <a:xfrm>
          <a:off x="112957" y="442957"/>
          <a:ext cx="1476525" cy="147652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 l="463" t="2870" r="6262" b="2130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1E6733-B60B-435B-B59D-07B549B44745}">
      <dsp:nvSpPr>
        <dsp:cNvPr id="0" name=""/>
        <dsp:cNvSpPr/>
      </dsp:nvSpPr>
      <dsp:spPr>
        <a:xfrm>
          <a:off x="1811999" y="2294946"/>
          <a:ext cx="3483335" cy="1181220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37594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400" b="1" kern="1200" noProof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Waikiki,Windows</a:t>
          </a:r>
          <a:r>
            <a:rPr lang="en-US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endParaRPr lang="kk-KZ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World Disney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11999" y="2294946"/>
        <a:ext cx="3483335" cy="1181220"/>
      </dsp:txXfrm>
    </dsp:sp>
    <dsp:sp modelId="{597EF6FD-9A53-42A8-845D-210228971487}">
      <dsp:nvSpPr>
        <dsp:cNvPr id="0" name=""/>
        <dsp:cNvSpPr/>
      </dsp:nvSpPr>
      <dsp:spPr>
        <a:xfrm>
          <a:off x="542331" y="2214789"/>
          <a:ext cx="1476525" cy="147652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 l="463" t="2870" r="6262" b="2130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0BDBAC-E829-4851-89A3-0F80E4F89D87}">
      <dsp:nvSpPr>
        <dsp:cNvPr id="0" name=""/>
        <dsp:cNvSpPr/>
      </dsp:nvSpPr>
      <dsp:spPr>
        <a:xfrm>
          <a:off x="1377021" y="4134272"/>
          <a:ext cx="3903641" cy="1181220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37594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Cartier, Coca </a:t>
          </a:r>
          <a:r>
            <a:rPr lang="en-US" sz="2400" b="1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Cola,Colgate,Calvin</a:t>
          </a:r>
          <a:r>
            <a:rPr lang="en-US" sz="24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Klein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77021" y="4134272"/>
        <a:ext cx="3903641" cy="1181220"/>
      </dsp:txXfrm>
    </dsp:sp>
    <dsp:sp modelId="{A04CE4B6-6D19-41A7-87DD-B7EFD7E1702B}">
      <dsp:nvSpPr>
        <dsp:cNvPr id="0" name=""/>
        <dsp:cNvSpPr/>
      </dsp:nvSpPr>
      <dsp:spPr>
        <a:xfrm>
          <a:off x="112957" y="3986620"/>
          <a:ext cx="1476525" cy="147652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 l="463" t="2870" r="6262" b="2130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18B365-C2E4-467F-AC23-7481F3B60F95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56A6B3-3DF6-4CD4-AEAC-738E54223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288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05136D-621B-454A-A1DD-4CE992666842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6FB12-67E4-4854-9EC6-8C463A21F8C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589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g"/><Relationship Id="rId7" Type="http://schemas.openxmlformats.org/officeDocument/2006/relationships/image" Target="../media/image47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g"/><Relationship Id="rId5" Type="http://schemas.openxmlformats.org/officeDocument/2006/relationships/image" Target="../media/image45.jpeg"/><Relationship Id="rId4" Type="http://schemas.openxmlformats.org/officeDocument/2006/relationships/image" Target="../media/image44.jpg"/><Relationship Id="rId9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G"/><Relationship Id="rId3" Type="http://schemas.openxmlformats.org/officeDocument/2006/relationships/image" Target="../media/image51.JPG"/><Relationship Id="rId7" Type="http://schemas.openxmlformats.org/officeDocument/2006/relationships/image" Target="../media/image55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G"/><Relationship Id="rId11" Type="http://schemas.openxmlformats.org/officeDocument/2006/relationships/image" Target="../media/image59.JPG"/><Relationship Id="rId5" Type="http://schemas.openxmlformats.org/officeDocument/2006/relationships/image" Target="../media/image53.JPG"/><Relationship Id="rId10" Type="http://schemas.openxmlformats.org/officeDocument/2006/relationships/image" Target="../media/image58.JPG"/><Relationship Id="rId4" Type="http://schemas.openxmlformats.org/officeDocument/2006/relationships/image" Target="../media/image52.JPG"/><Relationship Id="rId9" Type="http://schemas.openxmlformats.org/officeDocument/2006/relationships/image" Target="../media/image57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90" y="3935996"/>
            <a:ext cx="9143999" cy="2922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76383" y="1844824"/>
            <a:ext cx="8538479" cy="1776164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kk-KZ" sz="8000" b="1" dirty="0">
                <a:latin typeface="Times New Roman" pitchFamily="18" charset="0"/>
                <a:cs typeface="Times New Roman" pitchFamily="18" charset="0"/>
              </a:rPr>
              <a:t>ЖЕТІЛДІРІЛГЕН </a:t>
            </a:r>
            <a:r>
              <a:rPr lang="kk-KZ" sz="8000" b="1" dirty="0" smtClean="0">
                <a:latin typeface="Times New Roman" pitchFamily="18" charset="0"/>
                <a:cs typeface="Times New Roman" pitchFamily="18" charset="0"/>
              </a:rPr>
              <a:t>ӘЛІПБИ ЕРЕКШЕЛІГІ</a:t>
            </a:r>
            <a:endParaRPr lang="kk-KZ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80000"/>
              </a:lnSpc>
            </a:pPr>
            <a:endParaRPr lang="en-US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300" y="5697351"/>
            <a:ext cx="448775" cy="4487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120" y="6305486"/>
            <a:ext cx="484199" cy="484199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568" y="5048959"/>
            <a:ext cx="480507" cy="480507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501" y="4443357"/>
            <a:ext cx="487207" cy="48720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05708" y="4499910"/>
            <a:ext cx="1997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914377"/>
            <a:r>
              <a:rPr 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www.resurstil.kz</a:t>
            </a:r>
            <a:endParaRPr lang="ru-RU" sz="1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14075" y="5124675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914377"/>
            <a:r>
              <a:rPr 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Q-ǴALAM</a:t>
            </a:r>
            <a:endParaRPr lang="ru-RU" sz="1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14075" y="5635542"/>
            <a:ext cx="2039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377"/>
            <a:r>
              <a:rPr lang="kk-KZ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Ресурстық тіл </a:t>
            </a:r>
          </a:p>
          <a:p>
            <a:pPr algn="l" defTabSz="914377"/>
            <a:r>
              <a:rPr lang="kk-KZ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орталығы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31319" y="6362919"/>
            <a:ext cx="1101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/>
            <a:r>
              <a:rPr lang="en-US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@krg_til</a:t>
            </a:r>
            <a:endParaRPr lang="ru-RU" sz="1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Объект 3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1880" y="45001"/>
            <a:ext cx="1875438" cy="171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7948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2" t="1" r="15277" b="2562"/>
          <a:stretch/>
        </p:blipFill>
        <p:spPr bwMode="auto">
          <a:xfrm>
            <a:off x="241873" y="604212"/>
            <a:ext cx="2348595" cy="1937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64" y="2760763"/>
            <a:ext cx="2337136" cy="1729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9" t="-2021" r="1169" b="2021"/>
          <a:stretch/>
        </p:blipFill>
        <p:spPr bwMode="auto">
          <a:xfrm>
            <a:off x="2915816" y="553252"/>
            <a:ext cx="2451099" cy="198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454" y="2700735"/>
            <a:ext cx="2529658" cy="1729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983" y="4708470"/>
            <a:ext cx="2496241" cy="1836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0014" y="57755"/>
            <a:ext cx="5649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kk-KZ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Орыс тіліне енген кірме сөздер </a:t>
            </a:r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665" y="604212"/>
            <a:ext cx="2635137" cy="196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708470"/>
            <a:ext cx="2711258" cy="184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156" y="2719168"/>
            <a:ext cx="2635137" cy="1782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949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C:\Users\User\Desktop\9.webp"/>
          <p:cNvSpPr>
            <a:spLocks noChangeAspect="1" noChangeArrowheads="1"/>
          </p:cNvSpPr>
          <p:nvPr/>
        </p:nvSpPr>
        <p:spPr bwMode="auto">
          <a:xfrm>
            <a:off x="1512369" y="1412778"/>
            <a:ext cx="2286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872" y="1268760"/>
            <a:ext cx="1820436" cy="22130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22" y="3085761"/>
            <a:ext cx="1458162" cy="19442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058" y="4532412"/>
            <a:ext cx="1530432" cy="14498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945" y="3893249"/>
            <a:ext cx="1587283" cy="15872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848" y="2018091"/>
            <a:ext cx="2336766" cy="17447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781" y="5040498"/>
            <a:ext cx="1551963" cy="13233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81" y="1120588"/>
            <a:ext cx="2113006" cy="187737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11561" y="116634"/>
            <a:ext cx="74840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kk-KZ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Қазақ тіліне енген кірме сөздердің дыбысталуы </a:t>
            </a:r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Объект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699" y="0"/>
            <a:ext cx="8938789" cy="6661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5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6" t="34424" r="46498" b="37576"/>
          <a:stretch/>
        </p:blipFill>
        <p:spPr>
          <a:xfrm>
            <a:off x="93519" y="133003"/>
            <a:ext cx="1683327" cy="19618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0" t="32364" r="48772" b="43030"/>
          <a:stretch/>
        </p:blipFill>
        <p:spPr>
          <a:xfrm>
            <a:off x="1892641" y="157940"/>
            <a:ext cx="1667204" cy="19618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6" t="39758" r="52316" b="33333"/>
          <a:stretch/>
        </p:blipFill>
        <p:spPr>
          <a:xfrm>
            <a:off x="3750079" y="157940"/>
            <a:ext cx="1683327" cy="19618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2" t="37333" r="57650" b="36606"/>
          <a:stretch/>
        </p:blipFill>
        <p:spPr>
          <a:xfrm>
            <a:off x="5566078" y="157940"/>
            <a:ext cx="1633451" cy="19618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1" t="41940" r="51508" b="31151"/>
          <a:stretch/>
        </p:blipFill>
        <p:spPr>
          <a:xfrm>
            <a:off x="7406639" y="157940"/>
            <a:ext cx="1564143" cy="19618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60" t="33282" r="15307" b="55394"/>
          <a:stretch/>
        </p:blipFill>
        <p:spPr>
          <a:xfrm>
            <a:off x="83296" y="2360817"/>
            <a:ext cx="1359131" cy="9227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82" t="39030" r="17246" b="48364"/>
          <a:stretch/>
        </p:blipFill>
        <p:spPr>
          <a:xfrm>
            <a:off x="1546168" y="2344189"/>
            <a:ext cx="1352897" cy="99752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52" t="41333" r="13852" b="44121"/>
          <a:stretch/>
        </p:blipFill>
        <p:spPr>
          <a:xfrm>
            <a:off x="3064279" y="2344190"/>
            <a:ext cx="1527464" cy="99752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37" t="39515" r="15145" b="47273"/>
          <a:stretch/>
        </p:blipFill>
        <p:spPr>
          <a:xfrm>
            <a:off x="4703964" y="2344189"/>
            <a:ext cx="1458884" cy="90608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54" t="35636" r="11912" b="50182"/>
          <a:stretch/>
        </p:blipFill>
        <p:spPr>
          <a:xfrm>
            <a:off x="6213595" y="2310939"/>
            <a:ext cx="1440181" cy="97258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70" t="36968" r="14013" b="49456"/>
          <a:stretch/>
        </p:blipFill>
        <p:spPr>
          <a:xfrm>
            <a:off x="7704523" y="2310939"/>
            <a:ext cx="1377835" cy="9310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43" t="50485" r="24894" b="36183"/>
          <a:stretch/>
        </p:blipFill>
        <p:spPr>
          <a:xfrm>
            <a:off x="1574222" y="3507971"/>
            <a:ext cx="1281200" cy="91440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62" t="49939" r="29051" b="38244"/>
          <a:stretch/>
        </p:blipFill>
        <p:spPr>
          <a:xfrm>
            <a:off x="3064279" y="3462249"/>
            <a:ext cx="1527464" cy="93518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60" t="54545" r="27373" b="30788"/>
          <a:stretch/>
        </p:blipFill>
        <p:spPr>
          <a:xfrm>
            <a:off x="83295" y="3462250"/>
            <a:ext cx="1294540" cy="100584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37" t="52485" r="14013" b="34303"/>
          <a:stretch/>
        </p:blipFill>
        <p:spPr>
          <a:xfrm>
            <a:off x="4682143" y="3462250"/>
            <a:ext cx="1502525" cy="90608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84" t="45333" r="20640" b="43273"/>
          <a:stretch/>
        </p:blipFill>
        <p:spPr>
          <a:xfrm>
            <a:off x="6275069" y="3462250"/>
            <a:ext cx="1322984" cy="90608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68" t="50909" r="30855" b="36970"/>
          <a:stretch/>
        </p:blipFill>
        <p:spPr>
          <a:xfrm>
            <a:off x="7688454" y="3462250"/>
            <a:ext cx="1393904" cy="90608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1" t="76728" r="14576" b="7877"/>
          <a:stretch/>
        </p:blipFill>
        <p:spPr>
          <a:xfrm>
            <a:off x="102871" y="4634346"/>
            <a:ext cx="1275080" cy="10557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22" t="74666" r="16761" b="14182"/>
          <a:stretch/>
        </p:blipFill>
        <p:spPr>
          <a:xfrm>
            <a:off x="1546167" y="4634346"/>
            <a:ext cx="1377835" cy="105571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30" t="81333" r="12074" b="5091"/>
          <a:stretch/>
        </p:blipFill>
        <p:spPr>
          <a:xfrm>
            <a:off x="2986347" y="4634346"/>
            <a:ext cx="1527464" cy="105571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53" t="78303" r="13691" b="8363"/>
          <a:stretch/>
        </p:blipFill>
        <p:spPr>
          <a:xfrm>
            <a:off x="4591743" y="4634345"/>
            <a:ext cx="1452650" cy="105571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7" t="75758" r="12236" b="11030"/>
          <a:stretch/>
        </p:blipFill>
        <p:spPr>
          <a:xfrm>
            <a:off x="6122325" y="4626033"/>
            <a:ext cx="1415242" cy="1055717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62" t="79451" r="27406" b="11879"/>
          <a:stretch/>
        </p:blipFill>
        <p:spPr>
          <a:xfrm>
            <a:off x="7712133" y="4584469"/>
            <a:ext cx="1295400" cy="104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59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218210" y="1"/>
            <a:ext cx="2743200" cy="6858000"/>
          </a:xfrm>
          <a:prstGeom prst="fram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https://7-su.kz/uploads/news/4019/news40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10" y="1467680"/>
            <a:ext cx="3719946" cy="3645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05647" y="1111103"/>
            <a:ext cx="553835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400" b="1" dirty="0">
                <a:ln w="0"/>
                <a:latin typeface="Times New Roman" pitchFamily="18" charset="0"/>
                <a:cs typeface="Times New Roman" pitchFamily="18" charset="0"/>
              </a:rPr>
              <a:t>«Жазуымыздағы ала-құлалықтың 3 түрлі себебі бар: оның біріншісі - тілімізге араб-парсы және орыс тілі сөздерінің көптеп енуі. Екіншісі - орыс тілінен және орыс тілі арқылы басқа да Еуропа тілдерінен келген сөздерді өзгертпей жазғызу үшін, 12 орыс әрпінің (дыбысының) қазақ тіліне зорлап ендірілуі. Үшіншісі - кірме сөздерде үндестік заңының сақталынбауы. Яғни жазудағы ала-құлалықтың басты себебі-тіліміздегі үндестік заңының бұзылуы. </a:t>
            </a:r>
            <a:r>
              <a:rPr lang="kk-KZ" sz="2400" b="1" dirty="0">
                <a:ln w="0"/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Үндестік заңы - ұлы заң».</a:t>
            </a:r>
            <a:endParaRPr lang="ru-RU" sz="24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5116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267326"/>
            <a:ext cx="9144000" cy="8502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5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Дыбыс</a:t>
            </a:r>
            <a:endParaRPr lang="ru-RU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847473"/>
            <a:ext cx="9144000" cy="8502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Буын</a:t>
            </a:r>
            <a:endParaRPr lang="ru-RU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427620"/>
            <a:ext cx="9144000" cy="8502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54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Тасымал</a:t>
            </a:r>
            <a:endParaRPr lang="ru-RU" sz="5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478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4131613"/>
            <a:ext cx="4655128" cy="239485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Жазылуы</a:t>
            </a:r>
          </a:p>
          <a:p>
            <a:pPr algn="ctr"/>
            <a:r>
              <a:rPr lang="kk-KZ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Өлең </a:t>
            </a:r>
          </a:p>
          <a:p>
            <a:pPr algn="ctr"/>
            <a:r>
              <a:rPr lang="kk-KZ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Тазша</a:t>
            </a:r>
          </a:p>
          <a:p>
            <a:pPr algn="ctr"/>
            <a:r>
              <a:rPr lang="kk-KZ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Қонбады</a:t>
            </a:r>
          </a:p>
          <a:p>
            <a:pPr algn="ctr"/>
            <a:r>
              <a:rPr lang="kk-KZ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Қонған</a:t>
            </a:r>
            <a:endParaRPr lang="ru-RU" sz="3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55128" y="4151572"/>
            <a:ext cx="4488872" cy="239485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Айтылуы</a:t>
            </a:r>
          </a:p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kk-KZ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Өлөң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kk-KZ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kk-KZ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Ташша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kk-KZ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kk-KZ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Қомбады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kk-KZ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kk-KZ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Қоңған</a:t>
            </a: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3128" y="1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ТРАНСКРИПЦИЯ</a:t>
            </a:r>
            <a:r>
              <a:rPr lang="ru-RU" sz="2800" dirty="0">
                <a:solidFill>
                  <a:schemeClr val="accent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(лат. </a:t>
            </a:r>
            <a:r>
              <a:rPr lang="en-US" sz="2800" dirty="0">
                <a:solidFill>
                  <a:schemeClr val="accent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transact</a:t>
            </a:r>
            <a:r>
              <a:rPr lang="ru-RU" sz="2800" dirty="0">
                <a:solidFill>
                  <a:schemeClr val="accent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en-US" sz="2800" dirty="0">
                <a:solidFill>
                  <a:schemeClr val="accent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pt.</a:t>
            </a:r>
            <a:r>
              <a:rPr lang="ru-RU" sz="2800" dirty="0">
                <a:solidFill>
                  <a:schemeClr val="accent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en-US" sz="2800" dirty="0">
                <a:solidFill>
                  <a:schemeClr val="accent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 – </a:t>
            </a:r>
            <a:r>
              <a:rPr lang="kk-KZ" sz="2800" dirty="0">
                <a:solidFill>
                  <a:schemeClr val="accent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</a:t>
            </a:r>
            <a:r>
              <a:rPr lang="ru-RU" sz="2800" dirty="0" err="1">
                <a:solidFill>
                  <a:schemeClr val="accent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айта</a:t>
            </a:r>
            <a:r>
              <a:rPr lang="ru-RU" sz="2800" dirty="0">
                <a:solidFill>
                  <a:schemeClr val="accent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көшіріп джазу) – белгілі бар тілдегі дыбыстарды дәл бейнелеп көрсету үшін пайдаланылатын шартты белгі.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1577537"/>
            <a:ext cx="4551218" cy="2394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Қазіргі таңда жастардың тілінде орфоэпиялық норманы бұзып, жазба мәтінде сөздер қалай жазылып тұрса, тура солай айту басым болып бара жатыр.</a:t>
            </a:r>
          </a:p>
          <a:p>
            <a:pPr algn="ctr"/>
            <a:r>
              <a:rPr lang="kk-KZ" dirty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5536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1" y="174813"/>
            <a:ext cx="9143999" cy="833717"/>
          </a:xfrm>
          <a:prstGeom prst="fram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335017"/>
            <a:ext cx="830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Фонетикалық талдау жазба тілге жасалынбайды:</a:t>
            </a:r>
          </a:p>
        </p:txBody>
      </p:sp>
      <p:sp>
        <p:nvSpPr>
          <p:cNvPr id="6" name="Рамка 5"/>
          <p:cNvSpPr/>
          <p:nvPr/>
        </p:nvSpPr>
        <p:spPr>
          <a:xfrm>
            <a:off x="249382" y="1871814"/>
            <a:ext cx="3397827" cy="4599709"/>
          </a:xfrm>
          <a:prstGeom prst="fram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337705" y="3058647"/>
            <a:ext cx="457200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kk-KZ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 </a:t>
            </a:r>
          </a:p>
          <a:p>
            <a:pPr algn="ctr"/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С-дауыссыз, қатаң</a:t>
            </a:r>
          </a:p>
          <a:p>
            <a:pPr algn="ctr"/>
            <a:r>
              <a:rPr lang="kk-KZ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У-дауыссыз, үнді</a:t>
            </a:r>
          </a:p>
          <a:p>
            <a:pPr algn="ctr"/>
            <a:endParaRPr lang="kk-KZ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3875809" y="1871815"/>
            <a:ext cx="5496791" cy="4599709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25191" y="2898009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Су- </a:t>
            </a:r>
            <a:r>
              <a:rPr lang="en-US" sz="2800" b="1" dirty="0"/>
              <a:t>[c</a:t>
            </a:r>
            <a:r>
              <a:rPr lang="kk-KZ" sz="2800" b="1" dirty="0"/>
              <a:t>ұу</a:t>
            </a:r>
            <a:r>
              <a:rPr lang="en-US" sz="2800" b="1" dirty="0"/>
              <a:t>]</a:t>
            </a:r>
            <a:endParaRPr lang="kk-KZ" sz="2800" b="1" dirty="0"/>
          </a:p>
          <a:p>
            <a:pPr algn="ctr"/>
            <a:r>
              <a:rPr lang="kk-KZ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С-дауыссыз, қатаң</a:t>
            </a:r>
          </a:p>
          <a:p>
            <a:pPr algn="ctr"/>
            <a:r>
              <a:rPr lang="kk-KZ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Ұ-дауысты, қысаң</a:t>
            </a:r>
          </a:p>
          <a:p>
            <a:pPr algn="ctr"/>
            <a:r>
              <a:rPr lang="kk-KZ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У-дауыссыз, үнді</a:t>
            </a:r>
          </a:p>
        </p:txBody>
      </p:sp>
    </p:spTree>
    <p:extLst>
      <p:ext uri="{BB962C8B-B14F-4D97-AF65-F5344CB8AC3E}">
        <p14:creationId xmlns:p14="http://schemas.microsoft.com/office/powerpoint/2010/main" val="1095386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696036"/>
            <a:ext cx="842493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A      at, </a:t>
            </a:r>
            <a:r>
              <a:rPr lang="kk-KZ" sz="4800" dirty="0">
                <a:latin typeface="Times New Roman" pitchFamily="18" charset="0"/>
                <a:cs typeface="Times New Roman" pitchFamily="18" charset="0"/>
              </a:rPr>
              <a:t>ata, ataq, Arman</a:t>
            </a:r>
          </a:p>
          <a:p>
            <a:r>
              <a:rPr lang="kk-KZ" sz="4800" dirty="0">
                <a:latin typeface="Times New Roman" pitchFamily="18" charset="0"/>
                <a:cs typeface="Times New Roman" pitchFamily="18" charset="0"/>
              </a:rPr>
              <a:t>O     or, oraq, Otan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4800" dirty="0">
                <a:latin typeface="Times New Roman" pitchFamily="18" charset="0"/>
                <a:cs typeface="Times New Roman" pitchFamily="18" charset="0"/>
              </a:rPr>
              <a:t>orman</a:t>
            </a:r>
          </a:p>
          <a:p>
            <a:r>
              <a:rPr lang="kk-KZ" sz="4800" dirty="0">
                <a:latin typeface="Times New Roman" pitchFamily="18" charset="0"/>
                <a:cs typeface="Times New Roman" pitchFamily="18" charset="0"/>
              </a:rPr>
              <a:t>N     nan, nar, naz, Nazerke</a:t>
            </a:r>
          </a:p>
          <a:p>
            <a:r>
              <a:rPr lang="kk-KZ" sz="4800" dirty="0">
                <a:latin typeface="Times New Roman" pitchFamily="18" charset="0"/>
                <a:cs typeface="Times New Roman" pitchFamily="18" charset="0"/>
              </a:rPr>
              <a:t>E      et, </a:t>
            </a:r>
          </a:p>
          <a:p>
            <a:r>
              <a:rPr lang="kk-KZ" sz="4800" dirty="0">
                <a:latin typeface="Times New Roman" pitchFamily="18" charset="0"/>
                <a:cs typeface="Times New Roman" pitchFamily="18" charset="0"/>
              </a:rPr>
              <a:t>B      bal,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6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3974"/>
            <a:ext cx="8856984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k-KZ" sz="2800" b="1" dirty="0">
                <a:latin typeface="Times New Roman" pitchFamily="18" charset="0"/>
                <a:cs typeface="Times New Roman" pitchFamily="18" charset="0"/>
              </a:rPr>
              <a:t>Диакритикалық белгілерсіз жазылатын сөздер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39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E23EA70-D46C-4D9B-A12D-C330DDF38E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22" b="10671"/>
          <a:stretch/>
        </p:blipFill>
        <p:spPr>
          <a:xfrm>
            <a:off x="0" y="1064492"/>
            <a:ext cx="9153800" cy="506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46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" y="980728"/>
            <a:ext cx="8579296" cy="4525963"/>
          </a:xfrm>
        </p:spPr>
        <p:txBody>
          <a:bodyPr/>
          <a:lstStyle/>
          <a:p>
            <a:pPr algn="ctr"/>
            <a:r>
              <a:rPr lang="kk-KZ" sz="3600" i="1" dirty="0" smtClean="0">
                <a:latin typeface="Times New Roman" pitchFamily="18" charset="0"/>
                <a:cs typeface="Times New Roman" pitchFamily="18" charset="0"/>
              </a:rPr>
              <a:t>Üş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-a</a:t>
            </a:r>
            <a:r>
              <a:rPr lang="kk-KZ" sz="3600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3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600" i="1" dirty="0">
                <a:latin typeface="Times New Roman" pitchFamily="18" charset="0"/>
                <a:cs typeface="Times New Roman" pitchFamily="18" charset="0"/>
              </a:rPr>
              <a:t>närse</a:t>
            </a:r>
            <a:r>
              <a:rPr lang="en-US" sz="3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600" i="1" dirty="0">
                <a:latin typeface="Times New Roman" pitchFamily="18" charset="0"/>
                <a:cs typeface="Times New Roman" pitchFamily="18" charset="0"/>
              </a:rPr>
              <a:t>adamnyñ qasietı:</a:t>
            </a:r>
            <a:r>
              <a:rPr lang="en-US" sz="3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600" i="1" dirty="0">
                <a:latin typeface="Times New Roman" pitchFamily="18" charset="0"/>
                <a:cs typeface="Times New Roman" pitchFamily="18" charset="0"/>
              </a:rPr>
              <a:t>ystyq qairat</a:t>
            </a:r>
            <a:r>
              <a:rPr lang="en-US" sz="3600" i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0" algn="ctr">
              <a:buNone/>
            </a:pPr>
            <a:r>
              <a:rPr lang="kk-KZ" sz="3600" i="1" dirty="0">
                <a:latin typeface="Times New Roman" pitchFamily="18" charset="0"/>
                <a:cs typeface="Times New Roman" pitchFamily="18" charset="0"/>
              </a:rPr>
              <a:t>nūrly aqyl</a:t>
            </a:r>
            <a:r>
              <a:rPr lang="en-US" sz="36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3600" i="1" dirty="0">
                <a:latin typeface="Times New Roman" pitchFamily="18" charset="0"/>
                <a:cs typeface="Times New Roman" pitchFamily="18" charset="0"/>
              </a:rPr>
              <a:t>jyly jürek</a:t>
            </a:r>
            <a:r>
              <a:rPr lang="en-US" sz="36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kk-KZ" i="1" dirty="0">
                <a:latin typeface="Times New Roman" pitchFamily="18" charset="0"/>
                <a:cs typeface="Times New Roman" pitchFamily="18" charset="0"/>
              </a:rPr>
              <a:t>Aba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i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Жұмысқа 3 жылда үйренеді, жалқаулыққа 3 күнде үйренеді (мақал).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7624" y="116632"/>
            <a:ext cx="6624736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kk-KZ" sz="2800" b="1" dirty="0">
                <a:latin typeface="Times New Roman" pitchFamily="18" charset="0"/>
                <a:cs typeface="Times New Roman" pitchFamily="18" charset="0"/>
              </a:rPr>
              <a:t>Санды сөзбен жазып көшіріңіз.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68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63408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kk-KZ" dirty="0">
                <a:latin typeface="Times New Roman" pitchFamily="18" charset="0"/>
                <a:cs typeface="Times New Roman" pitchFamily="18" charset="0"/>
              </a:rPr>
              <a:t>Мақсаты: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жетілдірілген әліпби жобасымен және ондағы диакритикалық белгілермен таныстыру;</a:t>
            </a:r>
          </a:p>
          <a:p>
            <a:pPr>
              <a:buFontTx/>
              <a:buChar char="-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әріптердің айтылымына назар аудару;</a:t>
            </a:r>
          </a:p>
          <a:p>
            <a:pPr>
              <a:buFontTx/>
              <a:buChar char="-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жетілдірілген әліпбидің жазылым мен оқылымдағы оңтайлылығын анықтау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kk-KZ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3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640960" cy="6048672"/>
          </a:xfrm>
        </p:spPr>
        <p:txBody>
          <a:bodyPr>
            <a:normAutofit/>
          </a:bodyPr>
          <a:lstStyle/>
          <a:p>
            <a:pPr marL="987425" indent="0" algn="just">
              <a:buNone/>
            </a:pPr>
            <a:r>
              <a:rPr lang="kk-KZ" dirty="0" smtClean="0"/>
              <a:t>Äjem </a:t>
            </a:r>
            <a:r>
              <a:rPr lang="kk-KZ" dirty="0"/>
              <a:t>besık </a:t>
            </a:r>
            <a:r>
              <a:rPr lang="kk-KZ" dirty="0" smtClean="0"/>
              <a:t>terbetıp,</a:t>
            </a:r>
            <a:endParaRPr lang="ru-RU" dirty="0"/>
          </a:p>
          <a:p>
            <a:pPr marL="987425" indent="0" algn="just">
              <a:buNone/>
            </a:pPr>
            <a:r>
              <a:rPr lang="kk-KZ" dirty="0"/>
              <a:t>Äldі änın salady.</a:t>
            </a:r>
            <a:endParaRPr lang="ru-RU" dirty="0"/>
          </a:p>
          <a:p>
            <a:pPr marL="987425" indent="0" algn="just">
              <a:buNone/>
            </a:pPr>
            <a:r>
              <a:rPr lang="kk-KZ" dirty="0"/>
              <a:t>Äі-äі säbі er jetıp,</a:t>
            </a:r>
            <a:endParaRPr lang="ru-RU" dirty="0"/>
          </a:p>
          <a:p>
            <a:pPr marL="987425" indent="0" algn="just">
              <a:buNone/>
            </a:pPr>
            <a:r>
              <a:rPr lang="kk-KZ" dirty="0"/>
              <a:t>Äje eñbegı janady. </a:t>
            </a:r>
            <a:endParaRPr lang="kk-KZ" dirty="0" smtClean="0"/>
          </a:p>
          <a:p>
            <a:pPr marL="987425" indent="0" algn="just">
              <a:buNone/>
            </a:pPr>
            <a:endParaRPr lang="ru-RU" dirty="0"/>
          </a:p>
          <a:p>
            <a:pPr marL="987425" indent="0" algn="just">
              <a:buNone/>
            </a:pPr>
            <a:r>
              <a:rPr lang="kk-KZ" dirty="0"/>
              <a:t>«Ö» degenım, örık</a:t>
            </a:r>
            <a:endParaRPr lang="ru-RU" dirty="0"/>
          </a:p>
          <a:p>
            <a:pPr marL="987425" indent="0" algn="just">
              <a:buNone/>
            </a:pPr>
            <a:r>
              <a:rPr lang="kk-KZ" dirty="0"/>
              <a:t>Örıktı al terıp!</a:t>
            </a:r>
            <a:endParaRPr lang="ru-RU" dirty="0"/>
          </a:p>
          <a:p>
            <a:pPr marL="987425" indent="0" algn="just">
              <a:buNone/>
            </a:pPr>
            <a:r>
              <a:rPr lang="kk-KZ" dirty="0"/>
              <a:t>Özıñ ğana jemeі,</a:t>
            </a:r>
            <a:endParaRPr lang="ru-RU" dirty="0"/>
          </a:p>
          <a:p>
            <a:pPr marL="987425" indent="0" algn="just">
              <a:buNone/>
            </a:pPr>
            <a:r>
              <a:rPr lang="kk-KZ" dirty="0"/>
              <a:t>Örkenge ber bölıp.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536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oday.kz/static/uploads/85a69beb-37b6-498b-950f-2c066dc6cee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708" y="1052736"/>
            <a:ext cx="3131840" cy="3325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bs.twimg.com/media/DNc6gHGW0AMo-5n.jpg:lar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84784"/>
            <a:ext cx="3312368" cy="4247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oldkaz.kyzylorda-news.kz/uploads/posts/2017-09/1505358969_21557445_747306545452974_6455906591115956300_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9597"/>
            <a:ext cx="3199214" cy="369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3974"/>
            <a:ext cx="784887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Латын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800" b="1" dirty="0">
                <a:latin typeface="Times New Roman" pitchFamily="18" charset="0"/>
                <a:cs typeface="Times New Roman" pitchFamily="18" charset="0"/>
              </a:rPr>
              <a:t>әліпбиінің жобалары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41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3816424" cy="3212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116" y="935285"/>
            <a:ext cx="4726699" cy="4061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21"/>
          <a:stretch/>
        </p:blipFill>
        <p:spPr bwMode="auto">
          <a:xfrm>
            <a:off x="323528" y="3789040"/>
            <a:ext cx="3271229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96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707530707"/>
              </p:ext>
            </p:extLst>
          </p:nvPr>
        </p:nvGraphicFramePr>
        <p:xfrm>
          <a:off x="-43543" y="508001"/>
          <a:ext cx="5856515" cy="590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508171" y="2365829"/>
            <a:ext cx="3537857" cy="323668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C,W,X  </a:t>
            </a:r>
            <a:r>
              <a:rPr lang="kk-KZ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таңбалары цитаталық принциппен жазылатын шеттілдік сөздерде қолданылады</a:t>
            </a:r>
            <a:r>
              <a:rPr lang="kk-KZ" sz="2800" dirty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36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76672"/>
            <a:ext cx="8280920" cy="114621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kk-KZ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Диакретикалық белгілер халықаралық стандартқа сай алынған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2633029"/>
            <a:ext cx="1728192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дауыстылар</a:t>
            </a:r>
            <a:endParaRPr lang="ru-RU" sz="2200" dirty="0">
              <a:solidFill>
                <a:srgbClr val="FF0000"/>
              </a:solidFill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2950942" y="2639963"/>
            <a:ext cx="2485154" cy="1152128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умлаутпен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Ä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ä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Öö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Ü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ü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kk-K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6300192" y="2615922"/>
            <a:ext cx="2160240" cy="1152128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макронмен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Ū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ū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4749730"/>
            <a:ext cx="1872208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2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дауыссыздар</a:t>
            </a:r>
            <a:endParaRPr lang="ru-RU" sz="2200" dirty="0">
              <a:solidFill>
                <a:srgbClr val="FF0000"/>
              </a:solidFill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2950942" y="4749730"/>
            <a:ext cx="1981097" cy="1152128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бревис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Ğ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ğ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0" name="Пятиугольник 9"/>
          <p:cNvSpPr/>
          <p:nvPr/>
        </p:nvSpPr>
        <p:spPr>
          <a:xfrm>
            <a:off x="5004048" y="4749730"/>
            <a:ext cx="1944216" cy="1152128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седиль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Ş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ş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7053297" y="4766105"/>
            <a:ext cx="1944216" cy="1152128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тильда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Ñ</a:t>
            </a:r>
            <a:r>
              <a:rPr lang="kk-KZ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ñ 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31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роизводственный контроль для Lamoda. | Новости EcoStandard Grou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842" y="256309"/>
            <a:ext cx="2258940" cy="304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ada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1" y="256309"/>
            <a:ext cx="2311976" cy="3082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Лучшие фотографии Лады Веста — новости промышленности и технологий ..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680" y="3926483"/>
            <a:ext cx="2180102" cy="246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Zeta Магазин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769" y="256309"/>
            <a:ext cx="2358428" cy="3082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Народный Магазин &quot;Арзан&quot; | Торговый Город «Таир» - Караганда ...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4" b="50000"/>
          <a:stretch/>
        </p:blipFill>
        <p:spPr bwMode="auto">
          <a:xfrm>
            <a:off x="395233" y="3926484"/>
            <a:ext cx="2271959" cy="2460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cdn-s-www.bienpublic.com/images/cf8a045b-5d9c-431b-b2bd-d4bef837a070/BES_06/illustration-loto_1-153408758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769" y="3926483"/>
            <a:ext cx="2358428" cy="2460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52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06" y="133958"/>
            <a:ext cx="4134433" cy="256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3" t="24805" r="25634" b="18344"/>
          <a:stretch/>
        </p:blipFill>
        <p:spPr>
          <a:xfrm>
            <a:off x="6500854" y="133958"/>
            <a:ext cx="2105501" cy="3111484"/>
          </a:xfrm>
          <a:prstGeom prst="rect">
            <a:avLst/>
          </a:prstGeom>
        </p:spPr>
      </p:pic>
      <p:pic>
        <p:nvPicPr>
          <p:cNvPr id="3074" name="Picture 2" descr="Картинки по запросу uşaqlar üçü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059" y="3392679"/>
            <a:ext cx="4445233" cy="333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uşaqlar üçü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662"/>
          <a:stretch/>
        </p:blipFill>
        <p:spPr bwMode="auto">
          <a:xfrm>
            <a:off x="199504" y="2800304"/>
            <a:ext cx="3397829" cy="3939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yıldız teknik üniversites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184" y="-91302"/>
            <a:ext cx="2208805" cy="3139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566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0" t="66" r="47119" b="56993"/>
          <a:stretch/>
        </p:blipFill>
        <p:spPr bwMode="auto">
          <a:xfrm>
            <a:off x="3879282" y="4749880"/>
            <a:ext cx="1358308" cy="1404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ÐÐ°ÑÑÐ¸Ð½ÐºÐ¸ Ð¿Ð¾ Ð·Ð°Ð¿ÑÐ¾ÑÑ Ð¿Ð¾Ð»Ð¸ÑÐ¸Ñ Ð°Ð·ÐµÑÐ±Ð°Ð¹Ð´Ð¶Ð°Ð½Ð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865" y="188640"/>
            <a:ext cx="2168666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140" y="2472786"/>
            <a:ext cx="2189091" cy="1649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9617" y="4749880"/>
            <a:ext cx="2150539" cy="15435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/>
          <a:srcRect r="51149" b="3313"/>
          <a:stretch/>
        </p:blipFill>
        <p:spPr>
          <a:xfrm>
            <a:off x="3841329" y="2181276"/>
            <a:ext cx="1299608" cy="19401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22285" y="44624"/>
            <a:ext cx="1653880" cy="2592288"/>
          </a:xfrm>
          <a:prstGeom prst="rect">
            <a:avLst/>
          </a:prstGeom>
        </p:spPr>
      </p:pic>
      <p:pic>
        <p:nvPicPr>
          <p:cNvPr id="1032" name="Picture 8" descr="ÐÐ°ÑÑÐ¸Ð½ÐºÐ¸ Ð¿Ð¾ Ð·Ð°Ð¿ÑÐ¾ÑÑ element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133" y="2742290"/>
            <a:ext cx="2130569" cy="213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17701" y="1878452"/>
            <a:ext cx="135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dirty="0"/>
              <a:t>Әзірбайжан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841860" y="4121468"/>
            <a:ext cx="1059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dirty="0"/>
              <a:t>Франция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792699" y="6293443"/>
            <a:ext cx="1202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dirty="0"/>
              <a:t>Швецария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997021" y="4121467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dirty="0"/>
              <a:t>Түркия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086677" y="6232524"/>
            <a:ext cx="970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dirty="0"/>
              <a:t>Швеция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865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1169</TotalTime>
  <Words>381</Words>
  <Application>Microsoft Office PowerPoint</Application>
  <PresentationFormat>Экран (4:3)</PresentationFormat>
  <Paragraphs>89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Мақсаты: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RePack by Diakov</cp:lastModifiedBy>
  <cp:revision>30</cp:revision>
  <dcterms:created xsi:type="dcterms:W3CDTF">2020-10-27T07:47:28Z</dcterms:created>
  <dcterms:modified xsi:type="dcterms:W3CDTF">2020-11-09T03:20:23Z</dcterms:modified>
</cp:coreProperties>
</file>